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70" r:id="rId6"/>
    <p:sldId id="263" r:id="rId7"/>
    <p:sldId id="259" r:id="rId8"/>
    <p:sldId id="260" r:id="rId9"/>
    <p:sldId id="262" r:id="rId10"/>
    <p:sldId id="261" r:id="rId11"/>
    <p:sldId id="265" r:id="rId12"/>
    <p:sldId id="268" r:id="rId13"/>
    <p:sldId id="266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895794-B38E-45AF-BE96-B855AB4A79E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D7953F-12D3-4692-A195-A8AC7542300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ire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aire.cern.c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ad.simmons.edu/oadwiki/Disciplinary_repositories" TargetMode="External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oar.eprints.org/content.html" TargetMode="External"/><Relationship Id="rId2" Type="http://schemas.openxmlformats.org/officeDocument/2006/relationships/hyperlink" Target="http://opendoar.org/search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vs.cz/komise/berlinska-deklarace.html" TargetMode="External"/><Relationship Id="rId2" Type="http://schemas.openxmlformats.org/officeDocument/2006/relationships/hyperlink" Target="http://oa.mpg.de/openaccess-berlin/berlindeclar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rpa.ac.uk/rome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Změny ve vědecké komunikaci - pohled vysokoškolské knihovny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(</a:t>
            </a:r>
            <a:r>
              <a:rPr lang="cs-CZ" sz="3600" dirty="0"/>
              <a:t>politika autoarchivace)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Němečková</a:t>
            </a:r>
          </a:p>
          <a:p>
            <a:r>
              <a:rPr lang="cs-CZ" dirty="0" smtClean="0"/>
              <a:t>Ústřední knihovna ČVUT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27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Ideální </a:t>
            </a:r>
            <a:r>
              <a:rPr lang="cs-CZ" dirty="0" err="1" smtClean="0"/>
              <a:t>workflow</a:t>
            </a:r>
            <a:r>
              <a:rPr lang="cs-CZ" dirty="0" smtClean="0"/>
              <a:t> z pohledu VŠ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 smtClean="0"/>
              <a:t>Propojení </a:t>
            </a:r>
            <a:r>
              <a:rPr lang="cs-CZ" dirty="0"/>
              <a:t>s </a:t>
            </a:r>
            <a:r>
              <a:rPr lang="cs-CZ" dirty="0" smtClean="0"/>
              <a:t>informačním systémem, OBD apod.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VŠKP</a:t>
            </a:r>
            <a:endParaRPr lang="cs-CZ" dirty="0"/>
          </a:p>
          <a:p>
            <a:pPr lvl="1"/>
            <a:r>
              <a:rPr lang="cs-CZ" dirty="0" smtClean="0"/>
              <a:t>IS – </a:t>
            </a:r>
            <a:r>
              <a:rPr lang="cs-CZ" dirty="0"/>
              <a:t>KS </a:t>
            </a:r>
            <a:r>
              <a:rPr lang="cs-CZ" i="1" dirty="0"/>
              <a:t>(</a:t>
            </a:r>
            <a:r>
              <a:rPr lang="cs-CZ" i="1" dirty="0" err="1"/>
              <a:t>Aleph</a:t>
            </a:r>
            <a:r>
              <a:rPr lang="cs-CZ" i="1" dirty="0"/>
              <a:t>) </a:t>
            </a:r>
            <a:r>
              <a:rPr lang="cs-CZ" dirty="0"/>
              <a:t>– IR </a:t>
            </a:r>
            <a:r>
              <a:rPr lang="cs-CZ" i="1" dirty="0"/>
              <a:t>(</a:t>
            </a:r>
            <a:r>
              <a:rPr lang="cs-CZ" i="1" dirty="0" err="1"/>
              <a:t>DSpace</a:t>
            </a:r>
            <a:r>
              <a:rPr lang="cs-CZ" i="1" dirty="0"/>
              <a:t>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Publikační </a:t>
            </a:r>
            <a:r>
              <a:rPr lang="cs-CZ" dirty="0" smtClean="0"/>
              <a:t>činnost</a:t>
            </a:r>
          </a:p>
          <a:p>
            <a:pPr lvl="1"/>
            <a:r>
              <a:rPr lang="cs-CZ" dirty="0" smtClean="0"/>
              <a:t>IS </a:t>
            </a:r>
            <a:r>
              <a:rPr lang="cs-CZ" i="1" dirty="0"/>
              <a:t>(VVVS/OBD)</a:t>
            </a:r>
            <a:r>
              <a:rPr lang="cs-CZ" dirty="0"/>
              <a:t> – IR </a:t>
            </a:r>
            <a:r>
              <a:rPr lang="cs-CZ" i="1" dirty="0"/>
              <a:t>(</a:t>
            </a:r>
            <a:r>
              <a:rPr lang="cs-CZ" i="1" dirty="0" err="1"/>
              <a:t>DSpace</a:t>
            </a:r>
            <a:r>
              <a:rPr lang="cs-CZ" i="1" dirty="0"/>
              <a:t>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Ostatní texty</a:t>
            </a:r>
          </a:p>
          <a:p>
            <a:pPr lvl="1"/>
            <a:r>
              <a:rPr lang="cs-CZ" dirty="0" smtClean="0"/>
              <a:t>Manuálně (knihovníci, sami autoři)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06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Rozvinuté institucionální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1"/>
            <a:r>
              <a:rPr lang="cs-CZ" dirty="0" smtClean="0"/>
              <a:t>MIT</a:t>
            </a:r>
          </a:p>
          <a:p>
            <a:pPr lvl="1"/>
            <a:r>
              <a:rPr lang="cs-CZ" dirty="0" smtClean="0"/>
              <a:t>Harvard</a:t>
            </a:r>
          </a:p>
          <a:p>
            <a:pPr lvl="1"/>
            <a:r>
              <a:rPr lang="cs-CZ" dirty="0" err="1" smtClean="0"/>
              <a:t>Stanford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Ukládání a zpřístupňování </a:t>
            </a:r>
          </a:p>
          <a:p>
            <a:pPr lvl="1"/>
            <a:r>
              <a:rPr lang="cs-CZ" dirty="0" smtClean="0"/>
              <a:t>Článků</a:t>
            </a:r>
          </a:p>
          <a:p>
            <a:pPr lvl="1"/>
            <a:r>
              <a:rPr lang="cs-CZ" dirty="0" smtClean="0"/>
              <a:t>VŠKP</a:t>
            </a:r>
          </a:p>
          <a:p>
            <a:pPr lvl="1"/>
            <a:r>
              <a:rPr lang="cs-CZ" dirty="0" smtClean="0"/>
              <a:t>Výukových materiálů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8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Repozitáře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Skupina pro Open Access v rámci AKVŠ</a:t>
            </a:r>
          </a:p>
          <a:p>
            <a:pPr lvl="1"/>
            <a:r>
              <a:rPr lang="cs-CZ" dirty="0">
                <a:hlinkClick r:id="rId2"/>
              </a:rPr>
              <a:t>http://www.openaccess.cz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16 knihoven (vč. KNAV, UK)</a:t>
            </a:r>
          </a:p>
          <a:p>
            <a:pPr lvl="1"/>
            <a:r>
              <a:rPr lang="cs-CZ" dirty="0" smtClean="0"/>
              <a:t>Neformální otevřená skupina</a:t>
            </a:r>
          </a:p>
          <a:p>
            <a:pPr lvl="1"/>
            <a:r>
              <a:rPr lang="cs-CZ" dirty="0" smtClean="0"/>
              <a:t>Aktivity pro podporu OA publikování a budování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smtClean="0"/>
              <a:t>Odborná skupina pro </a:t>
            </a:r>
            <a:r>
              <a:rPr lang="cs-CZ" dirty="0" err="1" smtClean="0"/>
              <a:t>DSpace</a:t>
            </a:r>
            <a:r>
              <a:rPr lang="cs-CZ" dirty="0" smtClean="0"/>
              <a:t> při AKVŠ</a:t>
            </a:r>
          </a:p>
          <a:p>
            <a:pPr lvl="1"/>
            <a:r>
              <a:rPr lang="cs-CZ" dirty="0" smtClean="0"/>
              <a:t>Podpora budování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pPr lvl="1"/>
            <a:r>
              <a:rPr lang="cs-CZ" dirty="0" smtClean="0"/>
              <a:t>Neformální skupina, vč. KNAV, UK</a:t>
            </a:r>
          </a:p>
          <a:p>
            <a:pPr lvl="1"/>
            <a:r>
              <a:rPr lang="cs-CZ" dirty="0" smtClean="0"/>
              <a:t>Neomezená pouze na </a:t>
            </a:r>
            <a:r>
              <a:rPr lang="cs-CZ" dirty="0" err="1" smtClean="0"/>
              <a:t>DSpace</a:t>
            </a:r>
            <a:r>
              <a:rPr lang="cs-CZ" dirty="0" smtClean="0"/>
              <a:t> SW</a:t>
            </a:r>
          </a:p>
        </p:txBody>
      </p:sp>
    </p:spTree>
    <p:extLst>
      <p:ext uri="{BB962C8B-B14F-4D97-AF65-F5344CB8AC3E}">
        <p14:creationId xmlns:p14="http://schemas.microsoft.com/office/powerpoint/2010/main" val="17743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Výstupy ze 7.RP – projekt </a:t>
            </a:r>
            <a:r>
              <a:rPr lang="cs-CZ" dirty="0" err="1" smtClean="0"/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http://www.openaire.eu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Povinnost uložit publikace do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r>
              <a:rPr lang="cs-CZ" dirty="0" smtClean="0"/>
              <a:t>Všechny projekty po r. 2007</a:t>
            </a:r>
          </a:p>
          <a:p>
            <a:r>
              <a:rPr lang="cs-CZ" dirty="0" smtClean="0"/>
              <a:t>Pilotní oblasti:</a:t>
            </a:r>
          </a:p>
          <a:p>
            <a:pPr lvl="1"/>
            <a:r>
              <a:rPr lang="cs-CZ" dirty="0" smtClean="0"/>
              <a:t>Energie (ENERGY)</a:t>
            </a:r>
            <a:endParaRPr lang="cs-CZ" dirty="0"/>
          </a:p>
          <a:p>
            <a:pPr lvl="1"/>
            <a:r>
              <a:rPr lang="cs-CZ" dirty="0"/>
              <a:t>Životní prostředí (včetně klimatických změn</a:t>
            </a:r>
            <a:r>
              <a:rPr lang="cs-CZ" dirty="0" smtClean="0"/>
              <a:t>) (ENV)</a:t>
            </a:r>
            <a:endParaRPr lang="cs-CZ" dirty="0"/>
          </a:p>
          <a:p>
            <a:pPr lvl="1"/>
            <a:r>
              <a:rPr lang="cs-CZ" dirty="0" smtClean="0"/>
              <a:t>Zdraví (HEALTH)</a:t>
            </a:r>
            <a:endParaRPr lang="cs-CZ" dirty="0"/>
          </a:p>
          <a:p>
            <a:pPr lvl="1"/>
            <a:r>
              <a:rPr lang="cs-CZ" dirty="0"/>
              <a:t>Informační a komunikační technologie (Poznávací systémy, Interakce, Robotika</a:t>
            </a:r>
            <a:r>
              <a:rPr lang="cs-CZ" dirty="0" smtClean="0"/>
              <a:t>) (ICT)</a:t>
            </a:r>
            <a:endParaRPr lang="cs-CZ" dirty="0"/>
          </a:p>
          <a:p>
            <a:pPr lvl="1"/>
            <a:r>
              <a:rPr lang="cs-CZ" dirty="0"/>
              <a:t>Výzkumné infrastruktury (e-Infrastruktury</a:t>
            </a:r>
            <a:r>
              <a:rPr lang="cs-CZ" dirty="0" smtClean="0"/>
              <a:t>) (INFRASTRUCTURES)</a:t>
            </a:r>
            <a:endParaRPr lang="cs-CZ" dirty="0"/>
          </a:p>
          <a:p>
            <a:pPr lvl="1"/>
            <a:r>
              <a:rPr lang="cs-CZ" dirty="0"/>
              <a:t>Věda ve </a:t>
            </a:r>
            <a:r>
              <a:rPr lang="cs-CZ" dirty="0" smtClean="0"/>
              <a:t>společnosti (SCIENCE-IN-SOCIETY)</a:t>
            </a:r>
            <a:endParaRPr lang="cs-CZ" dirty="0"/>
          </a:p>
          <a:p>
            <a:pPr lvl="1"/>
            <a:r>
              <a:rPr lang="cs-CZ" dirty="0"/>
              <a:t>Socioekonomické a humanitní </a:t>
            </a:r>
            <a:r>
              <a:rPr lang="cs-CZ" dirty="0" smtClean="0"/>
              <a:t>vědy (SSH)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66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</a:t>
            </a:r>
            <a:r>
              <a:rPr lang="cs-CZ" dirty="0" err="1" smtClean="0"/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Uložit článek do libovolného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Vlastní institucionální repozitář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Předmětový repozitář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„Sirotčí repozitář“ Evropské komise (</a:t>
            </a:r>
            <a:r>
              <a:rPr lang="cs-CZ" dirty="0" err="1" smtClean="0"/>
              <a:t>OpenAIRE</a:t>
            </a:r>
            <a:r>
              <a:rPr lang="cs-CZ" dirty="0" smtClean="0"/>
              <a:t>)</a:t>
            </a:r>
          </a:p>
          <a:p>
            <a:pPr marL="1371600" lvl="2" indent="-514350"/>
            <a:r>
              <a:rPr lang="cs-CZ" dirty="0">
                <a:hlinkClick r:id="rId2"/>
              </a:rPr>
              <a:t>http://openaire.cern.ch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Verze textu</a:t>
            </a:r>
          </a:p>
          <a:p>
            <a:pPr lvl="1"/>
            <a:r>
              <a:rPr lang="cs-CZ" dirty="0" err="1" smtClean="0"/>
              <a:t>Postprint</a:t>
            </a:r>
            <a:endParaRPr lang="cs-CZ" dirty="0" smtClean="0"/>
          </a:p>
          <a:p>
            <a:pPr lvl="1"/>
            <a:r>
              <a:rPr lang="cs-CZ" dirty="0" smtClean="0"/>
              <a:t>Vydavatelská verze</a:t>
            </a:r>
          </a:p>
          <a:p>
            <a:r>
              <a:rPr lang="cs-CZ" dirty="0" smtClean="0"/>
              <a:t>Časové embargo</a:t>
            </a:r>
          </a:p>
          <a:p>
            <a:pPr lvl="1"/>
            <a:r>
              <a:rPr lang="cs-CZ" dirty="0" smtClean="0"/>
              <a:t>6 měsíců</a:t>
            </a:r>
          </a:p>
          <a:p>
            <a:pPr lvl="1"/>
            <a:r>
              <a:rPr lang="cs-CZ" dirty="0" smtClean="0"/>
              <a:t>12 měsíců (SSH,</a:t>
            </a:r>
            <a:r>
              <a:rPr lang="cs-CZ" dirty="0"/>
              <a:t> </a:t>
            </a:r>
            <a:r>
              <a:rPr lang="cs-CZ" dirty="0" smtClean="0"/>
              <a:t>SCIENCE-IN-SOCIETY)</a:t>
            </a:r>
          </a:p>
        </p:txBody>
      </p:sp>
    </p:spTree>
    <p:extLst>
      <p:ext uri="{BB962C8B-B14F-4D97-AF65-F5344CB8AC3E}">
        <p14:creationId xmlns:p14="http://schemas.microsoft.com/office/powerpoint/2010/main" val="4089544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VŠ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s autory</a:t>
            </a:r>
          </a:p>
          <a:p>
            <a:r>
              <a:rPr lang="cs-CZ" dirty="0" smtClean="0"/>
              <a:t>Komunikace s vedením fakult / instituce</a:t>
            </a:r>
          </a:p>
          <a:p>
            <a:r>
              <a:rPr lang="cs-CZ" dirty="0" smtClean="0"/>
              <a:t>Komunikace s vydavateli, vyjednání podmínek systematické autoarchivace</a:t>
            </a:r>
          </a:p>
          <a:p>
            <a:r>
              <a:rPr lang="cs-CZ" dirty="0" smtClean="0"/>
              <a:t>Návrh institucionální politiky autoarchivace</a:t>
            </a:r>
          </a:p>
          <a:p>
            <a:r>
              <a:rPr lang="cs-CZ" dirty="0" smtClean="0"/>
              <a:t>Příprava a správa </a:t>
            </a:r>
            <a:r>
              <a:rPr lang="cs-CZ" dirty="0" err="1" smtClean="0"/>
              <a:t>repozitáře</a:t>
            </a:r>
            <a:r>
              <a:rPr lang="cs-CZ" dirty="0" smtClean="0"/>
              <a:t> (spolupráce s IT)</a:t>
            </a:r>
          </a:p>
          <a:p>
            <a:r>
              <a:rPr lang="cs-CZ" dirty="0" smtClean="0"/>
              <a:t>Propagace využívání OA zdrojů </a:t>
            </a:r>
          </a:p>
          <a:p>
            <a:pPr lvl="1"/>
            <a:r>
              <a:rPr lang="cs-CZ" dirty="0" err="1" smtClean="0"/>
              <a:t>Repozitáře</a:t>
            </a:r>
            <a:endParaRPr lang="cs-CZ" dirty="0" smtClean="0"/>
          </a:p>
          <a:p>
            <a:pPr lvl="1"/>
            <a:r>
              <a:rPr lang="cs-CZ" dirty="0" smtClean="0"/>
              <a:t>Časopisy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37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moc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Němečková</a:t>
            </a:r>
          </a:p>
          <a:p>
            <a:r>
              <a:rPr lang="cs-CZ" dirty="0" smtClean="0"/>
              <a:t>Lenka.nemeckova@uk.cvut.cz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47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Access </a:t>
            </a:r>
            <a:r>
              <a:rPr lang="cs-CZ" dirty="0" err="1" smtClean="0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Elektronické </a:t>
            </a:r>
            <a:r>
              <a:rPr lang="cs-CZ" dirty="0" smtClean="0"/>
              <a:t>archivy provozované vědeckými a výzkumnými institucemi či odbornými komunitami (univerzity, výzkumné ústavy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Archivování </a:t>
            </a:r>
            <a:r>
              <a:rPr lang="cs-CZ" dirty="0" smtClean="0"/>
              <a:t>a zpřístupňování intelektuálních výsledků práce (vědeckých a akademických materiálů) široké veřejnosti z celého </a:t>
            </a:r>
            <a:r>
              <a:rPr lang="cs-CZ" dirty="0" smtClean="0"/>
              <a:t>světa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284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typy </a:t>
            </a:r>
            <a:r>
              <a:rPr lang="cs-CZ" dirty="0" err="1" smtClean="0"/>
              <a:t>repozitářů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Předmětové</a:t>
            </a:r>
          </a:p>
          <a:p>
            <a:pPr lvl="1"/>
            <a:r>
              <a:rPr lang="cs-CZ" dirty="0" smtClean="0"/>
              <a:t>Úložiště výstupů z konkrétního oboru. </a:t>
            </a:r>
            <a:r>
              <a:rPr lang="cs-CZ" dirty="0" smtClean="0"/>
              <a:t>Často spravované vůdčí institucí oboru.</a:t>
            </a:r>
          </a:p>
          <a:p>
            <a:pPr lvl="1"/>
            <a:r>
              <a:rPr lang="cs-CZ" dirty="0" err="1"/>
              <a:t>PubMed</a:t>
            </a:r>
            <a:r>
              <a:rPr lang="cs-CZ" dirty="0"/>
              <a:t> </a:t>
            </a:r>
            <a:r>
              <a:rPr lang="cs-CZ" dirty="0" err="1" smtClean="0"/>
              <a:t>Central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http://www.ncbi.nlm.nih.gov/</a:t>
            </a:r>
            <a:r>
              <a:rPr lang="cs-CZ" dirty="0" err="1">
                <a:hlinkClick r:id="rId2"/>
              </a:rPr>
              <a:t>pmc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Seznam viz: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oad.simmons.edu/oadwiki/Disciplinary_repositories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Institucionální </a:t>
            </a:r>
          </a:p>
          <a:p>
            <a:pPr lvl="1"/>
            <a:r>
              <a:rPr lang="cs-CZ" dirty="0" smtClean="0"/>
              <a:t>Kolekce </a:t>
            </a:r>
            <a:r>
              <a:rPr lang="cs-CZ" dirty="0" smtClean="0"/>
              <a:t>výsledků vytvořených na univerzitě </a:t>
            </a:r>
            <a:r>
              <a:rPr lang="cs-CZ" dirty="0" smtClean="0"/>
              <a:t>(výzkumné instituci), </a:t>
            </a:r>
            <a:r>
              <a:rPr lang="cs-CZ" dirty="0" smtClean="0"/>
              <a:t>často provozované knihovnou dané instituce. </a:t>
            </a:r>
            <a:endParaRPr lang="cs-CZ" dirty="0" smtClean="0"/>
          </a:p>
          <a:p>
            <a:pPr lvl="1"/>
            <a:r>
              <a:rPr lang="cs-CZ" dirty="0" smtClean="0"/>
              <a:t>Členům komunity </a:t>
            </a:r>
            <a:r>
              <a:rPr lang="cs-CZ" dirty="0" smtClean="0"/>
              <a:t>umožňují </a:t>
            </a:r>
            <a:r>
              <a:rPr lang="cs-CZ" dirty="0" smtClean="0"/>
              <a:t>elektronicky </a:t>
            </a:r>
            <a:r>
              <a:rPr lang="cs-CZ" dirty="0" smtClean="0"/>
              <a:t>ukládat </a:t>
            </a:r>
            <a:r>
              <a:rPr lang="cs-CZ" dirty="0" smtClean="0"/>
              <a:t>výstupy jejich vědecké </a:t>
            </a:r>
            <a:r>
              <a:rPr lang="cs-CZ" dirty="0" smtClean="0"/>
              <a:t>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9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hledat repozitáře?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DOAR</a:t>
            </a:r>
            <a:r>
              <a:rPr lang="en-US" dirty="0"/>
              <a:t> (Directory of Open Access Repositories)</a:t>
            </a:r>
          </a:p>
          <a:p>
            <a:pPr lvl="1"/>
            <a:r>
              <a:rPr lang="en-US" dirty="0" err="1"/>
              <a:t>celosvětový</a:t>
            </a:r>
            <a:r>
              <a:rPr lang="en-US" dirty="0"/>
              <a:t> </a:t>
            </a:r>
            <a:r>
              <a:rPr lang="en-US" dirty="0" err="1"/>
              <a:t>registr</a:t>
            </a:r>
            <a:r>
              <a:rPr lang="en-US" dirty="0"/>
              <a:t> </a:t>
            </a:r>
            <a:r>
              <a:rPr lang="en-US" dirty="0" err="1"/>
              <a:t>instituciálních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předmětových</a:t>
            </a:r>
            <a:r>
              <a:rPr lang="en-US" dirty="0"/>
              <a:t> repozitářů, </a:t>
            </a:r>
            <a:r>
              <a:rPr lang="en-US" dirty="0" err="1"/>
              <a:t>cca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cs-CZ" dirty="0" smtClean="0"/>
              <a:t>217</a:t>
            </a:r>
            <a:r>
              <a:rPr lang="en-US" dirty="0" smtClean="0"/>
              <a:t> </a:t>
            </a:r>
            <a:r>
              <a:rPr lang="en-US" dirty="0" err="1" smtClean="0"/>
              <a:t>repozitářů</a:t>
            </a:r>
            <a:r>
              <a:rPr lang="cs-CZ" dirty="0" smtClean="0"/>
              <a:t> (10/2012)</a:t>
            </a:r>
            <a:endParaRPr lang="en-US" dirty="0"/>
          </a:p>
          <a:p>
            <a:pPr lvl="1"/>
            <a:r>
              <a:rPr lang="en-US" dirty="0" err="1"/>
              <a:t>články</a:t>
            </a:r>
            <a:r>
              <a:rPr lang="en-US" dirty="0"/>
              <a:t>, </a:t>
            </a:r>
            <a:r>
              <a:rPr lang="en-US" dirty="0" err="1"/>
              <a:t>knihy</a:t>
            </a:r>
            <a:r>
              <a:rPr lang="en-US" dirty="0"/>
              <a:t>, </a:t>
            </a:r>
            <a:r>
              <a:rPr lang="en-US" dirty="0" err="1"/>
              <a:t>konference</a:t>
            </a:r>
            <a:r>
              <a:rPr lang="en-US" dirty="0"/>
              <a:t>, </a:t>
            </a:r>
            <a:r>
              <a:rPr lang="en-US" dirty="0" err="1" smtClean="0"/>
              <a:t>výukové</a:t>
            </a:r>
            <a:r>
              <a:rPr lang="en-US" dirty="0" smtClean="0"/>
              <a:t> </a:t>
            </a:r>
            <a:r>
              <a:rPr lang="en-US" dirty="0" err="1"/>
              <a:t>materiály</a:t>
            </a:r>
            <a:r>
              <a:rPr lang="en-US" dirty="0"/>
              <a:t>, </a:t>
            </a:r>
            <a:r>
              <a:rPr lang="en-US" dirty="0" err="1" smtClean="0"/>
              <a:t>multim</a:t>
            </a:r>
            <a:r>
              <a:rPr lang="cs-CZ" dirty="0" err="1" smtClean="0"/>
              <a:t>ediální</a:t>
            </a:r>
            <a:r>
              <a:rPr lang="cs-CZ" dirty="0" smtClean="0"/>
              <a:t> </a:t>
            </a:r>
            <a:r>
              <a:rPr lang="cs-CZ" dirty="0" err="1" smtClean="0"/>
              <a:t>dk</a:t>
            </a:r>
            <a:r>
              <a:rPr lang="cs-CZ" dirty="0" smtClean="0"/>
              <a:t>.</a:t>
            </a:r>
            <a:r>
              <a:rPr lang="en-US" dirty="0" smtClean="0"/>
              <a:t>, </a:t>
            </a:r>
            <a:r>
              <a:rPr lang="en-US" dirty="0" err="1"/>
              <a:t>patenty</a:t>
            </a:r>
            <a:r>
              <a:rPr lang="en-US" dirty="0"/>
              <a:t>, </a:t>
            </a:r>
            <a:r>
              <a:rPr lang="en-US" dirty="0" err="1"/>
              <a:t>dizertace</a:t>
            </a:r>
            <a:r>
              <a:rPr lang="en-US" dirty="0"/>
              <a:t>,...</a:t>
            </a:r>
          </a:p>
          <a:p>
            <a:r>
              <a:rPr lang="en-US" dirty="0">
                <a:hlinkClick r:id="rId3"/>
              </a:rPr>
              <a:t>ROAR</a:t>
            </a:r>
            <a:r>
              <a:rPr lang="en-US" dirty="0"/>
              <a:t> (Registry of Open Access Repositories)</a:t>
            </a:r>
          </a:p>
          <a:p>
            <a:pPr lvl="1"/>
            <a:r>
              <a:rPr lang="en-US" dirty="0" err="1"/>
              <a:t>celosvětový</a:t>
            </a:r>
            <a:r>
              <a:rPr lang="en-US" dirty="0"/>
              <a:t> </a:t>
            </a:r>
            <a:r>
              <a:rPr lang="en-US" dirty="0" err="1"/>
              <a:t>registr</a:t>
            </a:r>
            <a:r>
              <a:rPr lang="en-US" dirty="0"/>
              <a:t> </a:t>
            </a:r>
            <a:r>
              <a:rPr lang="en-US" dirty="0" err="1"/>
              <a:t>instituciálních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předmětových</a:t>
            </a:r>
            <a:r>
              <a:rPr lang="en-US" dirty="0"/>
              <a:t> repozitářů, </a:t>
            </a:r>
            <a:r>
              <a:rPr lang="en-US" dirty="0" err="1"/>
              <a:t>cca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cs-CZ" dirty="0" smtClean="0"/>
              <a:t>993</a:t>
            </a:r>
            <a:r>
              <a:rPr lang="en-US" dirty="0" smtClean="0"/>
              <a:t> </a:t>
            </a:r>
            <a:r>
              <a:rPr lang="en-US" dirty="0" err="1" smtClean="0"/>
              <a:t>repozitářů</a:t>
            </a:r>
            <a:r>
              <a:rPr lang="cs-CZ" dirty="0" smtClean="0"/>
              <a:t> (10/2012)</a:t>
            </a:r>
            <a:endParaRPr lang="en-US" dirty="0"/>
          </a:p>
          <a:p>
            <a:pPr lvl="1"/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 smtClean="0"/>
              <a:t>dokument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výjimkou</a:t>
            </a:r>
            <a:r>
              <a:rPr lang="en-US" dirty="0"/>
              <a:t> </a:t>
            </a:r>
            <a:r>
              <a:rPr lang="en-US" dirty="0" err="1" smtClean="0"/>
              <a:t>patentů</a:t>
            </a:r>
            <a:endParaRPr lang="cs-CZ" dirty="0" smtClean="0"/>
          </a:p>
          <a:p>
            <a:r>
              <a:rPr lang="cs-CZ" dirty="0" smtClean="0"/>
              <a:t>Lze také prohledávat obsah všech </a:t>
            </a:r>
            <a:r>
              <a:rPr lang="cs-CZ" dirty="0" err="1" smtClean="0"/>
              <a:t>repozitářů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6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Berlínská deklarace 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Berlínská deklarace o otevřeném přístupu ke znalostem v přírodních a humanitních </a:t>
            </a:r>
            <a:r>
              <a:rPr lang="cs-CZ" i="1" dirty="0" smtClean="0"/>
              <a:t>vědách</a:t>
            </a:r>
          </a:p>
          <a:p>
            <a:pPr lvl="1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oa.mpg.de/openaccess-berlin/berlindeclaration.html</a:t>
            </a:r>
            <a:endParaRPr lang="cs-CZ" dirty="0"/>
          </a:p>
          <a:p>
            <a:pPr lvl="1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www.akvs.cz/komise/berlinska-deklarace.html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 smtClean="0"/>
              <a:t>Široká </a:t>
            </a:r>
            <a:r>
              <a:rPr lang="cs-CZ" dirty="0"/>
              <a:t>a </a:t>
            </a:r>
            <a:r>
              <a:rPr lang="cs-CZ" dirty="0" smtClean="0"/>
              <a:t>rychlá dostupnost </a:t>
            </a:r>
            <a:r>
              <a:rPr lang="cs-CZ" dirty="0"/>
              <a:t>znalostí </a:t>
            </a:r>
            <a:r>
              <a:rPr lang="cs-CZ" dirty="0" smtClean="0"/>
              <a:t>zejm. </a:t>
            </a:r>
            <a:r>
              <a:rPr lang="cs-CZ" dirty="0"/>
              <a:t>prostřednictvím </a:t>
            </a:r>
            <a:r>
              <a:rPr lang="cs-CZ" dirty="0" smtClean="0"/>
              <a:t>internetu </a:t>
            </a:r>
          </a:p>
          <a:p>
            <a:r>
              <a:rPr lang="cs-CZ" dirty="0" smtClean="0"/>
              <a:t>Otevřený </a:t>
            </a:r>
            <a:r>
              <a:rPr lang="cs-CZ" dirty="0"/>
              <a:t>přístup </a:t>
            </a:r>
            <a:r>
              <a:rPr lang="cs-CZ" dirty="0" smtClean="0"/>
              <a:t>= všem </a:t>
            </a:r>
            <a:r>
              <a:rPr lang="cs-CZ" dirty="0"/>
              <a:t>dostupný zdroj lidského poznání a kulturního dědictví, který byl uznán vědeckou </a:t>
            </a:r>
            <a:r>
              <a:rPr lang="cs-CZ" dirty="0" smtClean="0"/>
              <a:t>komunitou</a:t>
            </a:r>
          </a:p>
          <a:p>
            <a:r>
              <a:rPr lang="cs-CZ" dirty="0" smtClean="0"/>
              <a:t>Podpis BD = „závazek“ poskytovat volný přístup k výstupům dané instituce. </a:t>
            </a:r>
          </a:p>
          <a:p>
            <a:r>
              <a:rPr lang="cs-CZ" dirty="0" smtClean="0"/>
              <a:t>404 signatářů celosvětově</a:t>
            </a:r>
          </a:p>
          <a:p>
            <a:r>
              <a:rPr lang="cs-CZ" dirty="0" smtClean="0"/>
              <a:t>Signatáři v ČR</a:t>
            </a:r>
          </a:p>
          <a:p>
            <a:pPr lvl="1"/>
            <a:r>
              <a:rPr lang="cs-CZ" dirty="0" smtClean="0"/>
              <a:t>AVČR (2008), GA ČR (2008), MUNI (2010), AKVŠ (2012), VŠE (2012)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40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r>
              <a:rPr lang="cs-CZ" dirty="0" err="1" smtClean="0"/>
              <a:t>repozitáře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VŠKP</a:t>
            </a:r>
          </a:p>
          <a:p>
            <a:pPr lvl="1"/>
            <a:r>
              <a:rPr lang="cs-CZ" dirty="0"/>
              <a:t>BP, DP, Dis. </a:t>
            </a:r>
          </a:p>
          <a:p>
            <a:pPr lvl="0"/>
            <a:r>
              <a:rPr lang="cs-CZ" dirty="0"/>
              <a:t>Výstupy VaV</a:t>
            </a:r>
          </a:p>
          <a:p>
            <a:pPr lvl="1"/>
            <a:r>
              <a:rPr lang="cs-CZ" dirty="0"/>
              <a:t>Časopisecké články </a:t>
            </a:r>
          </a:p>
          <a:p>
            <a:pPr lvl="1"/>
            <a:r>
              <a:rPr lang="cs-CZ" dirty="0"/>
              <a:t>Konferenční příspěvky</a:t>
            </a:r>
          </a:p>
          <a:p>
            <a:pPr lvl="1"/>
            <a:r>
              <a:rPr lang="cs-CZ" dirty="0"/>
              <a:t>Monografie (úroveň záznamu)</a:t>
            </a:r>
          </a:p>
          <a:p>
            <a:pPr lvl="1"/>
            <a:r>
              <a:rPr lang="cs-CZ" dirty="0"/>
              <a:t>Části monografie (kapitoly v knize)</a:t>
            </a:r>
          </a:p>
          <a:p>
            <a:pPr lvl="1"/>
            <a:r>
              <a:rPr lang="cs-CZ" dirty="0"/>
              <a:t>Habilitační práce</a:t>
            </a:r>
          </a:p>
          <a:p>
            <a:pPr lvl="1"/>
            <a:r>
              <a:rPr lang="cs-CZ" dirty="0"/>
              <a:t>Časopisy publikované </a:t>
            </a:r>
            <a:r>
              <a:rPr lang="cs-CZ" dirty="0" smtClean="0"/>
              <a:t>institucí</a:t>
            </a:r>
            <a:endParaRPr lang="cs-CZ" dirty="0"/>
          </a:p>
          <a:p>
            <a:pPr lvl="1"/>
            <a:r>
              <a:rPr lang="cs-CZ" dirty="0"/>
              <a:t>Sborníky konferencí pořádaných </a:t>
            </a:r>
            <a:r>
              <a:rPr lang="cs-CZ" dirty="0" smtClean="0"/>
              <a:t>danou institucí</a:t>
            </a:r>
            <a:endParaRPr lang="cs-CZ" dirty="0"/>
          </a:p>
          <a:p>
            <a:pPr lvl="0"/>
            <a:r>
              <a:rPr lang="cs-CZ" dirty="0"/>
              <a:t>Ostatní materiály</a:t>
            </a:r>
          </a:p>
          <a:p>
            <a:pPr lvl="1"/>
            <a:r>
              <a:rPr lang="cs-CZ" dirty="0"/>
              <a:t>Výukové materiály (samostatné materiály, skripta)</a:t>
            </a:r>
          </a:p>
          <a:p>
            <a:pPr lvl="1"/>
            <a:r>
              <a:rPr lang="cs-CZ" dirty="0"/>
              <a:t>Netextové materiály</a:t>
            </a:r>
          </a:p>
          <a:p>
            <a:pPr lvl="1"/>
            <a:r>
              <a:rPr lang="cs-CZ" dirty="0"/>
              <a:t>Ostatní dokumenty</a:t>
            </a:r>
          </a:p>
          <a:p>
            <a:pPr lvl="1"/>
            <a:r>
              <a:rPr lang="cs-CZ" dirty="0"/>
              <a:t>Základní dokumenty </a:t>
            </a:r>
            <a:r>
              <a:rPr lang="cs-CZ" dirty="0" smtClean="0"/>
              <a:t>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7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Autoarchivace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Uchování plného textu článku pro vlastní (nekomerční) využití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Zahrnuje repozitáře, ale i osobní webové stránky</a:t>
            </a:r>
          </a:p>
          <a:p>
            <a:r>
              <a:rPr lang="cs-CZ" dirty="0" smtClean="0">
                <a:hlinkClick r:id="rId2"/>
              </a:rPr>
              <a:t>SHERPA/</a:t>
            </a:r>
            <a:r>
              <a:rPr lang="cs-CZ" dirty="0" err="1" smtClean="0">
                <a:hlinkClick r:id="rId2"/>
              </a:rPr>
              <a:t>RoMEO</a:t>
            </a:r>
            <a:endParaRPr lang="cs-CZ" dirty="0" smtClean="0"/>
          </a:p>
          <a:p>
            <a:pPr lvl="1"/>
            <a:r>
              <a:rPr lang="cs-CZ" dirty="0" smtClean="0"/>
              <a:t>Registr politik vydavatelů vůči </a:t>
            </a:r>
            <a:r>
              <a:rPr lang="cs-CZ" dirty="0" err="1" smtClean="0"/>
              <a:t>autoarchivaci</a:t>
            </a:r>
            <a:endParaRPr lang="cs-CZ" dirty="0" smtClean="0"/>
          </a:p>
          <a:p>
            <a:pPr lvl="1"/>
            <a:r>
              <a:rPr lang="cs-CZ" dirty="0" smtClean="0"/>
              <a:t>Verze textu</a:t>
            </a:r>
          </a:p>
          <a:p>
            <a:pPr lvl="2"/>
            <a:r>
              <a:rPr lang="cs-CZ" dirty="0" smtClean="0"/>
              <a:t>Preprint </a:t>
            </a:r>
            <a:endParaRPr lang="cs-CZ" dirty="0" smtClean="0"/>
          </a:p>
          <a:p>
            <a:pPr lvl="2"/>
            <a:r>
              <a:rPr lang="cs-CZ" dirty="0" err="1" smtClean="0"/>
              <a:t>Postprint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Vydavatelská </a:t>
            </a:r>
            <a:r>
              <a:rPr lang="cs-CZ" dirty="0" smtClean="0"/>
              <a:t>verze</a:t>
            </a:r>
          </a:p>
          <a:p>
            <a:pPr lvl="1"/>
            <a:r>
              <a:rPr lang="cs-CZ" dirty="0"/>
              <a:t>Barevné </a:t>
            </a:r>
            <a:r>
              <a:rPr lang="cs-CZ" dirty="0" smtClean="0"/>
              <a:t>označení vydavatelů</a:t>
            </a:r>
            <a:endParaRPr lang="cs-CZ" dirty="0"/>
          </a:p>
          <a:p>
            <a:pPr lvl="2"/>
            <a:r>
              <a:rPr lang="cs-CZ" dirty="0" smtClean="0"/>
              <a:t>Zelený (preprint, </a:t>
            </a:r>
            <a:r>
              <a:rPr lang="cs-CZ" dirty="0" err="1" smtClean="0"/>
              <a:t>postprint</a:t>
            </a:r>
            <a:r>
              <a:rPr lang="cs-CZ" dirty="0" smtClean="0"/>
              <a:t>, vyd. verze)</a:t>
            </a:r>
            <a:endParaRPr lang="cs-CZ" dirty="0"/>
          </a:p>
          <a:p>
            <a:pPr lvl="2"/>
            <a:r>
              <a:rPr lang="cs-CZ" dirty="0" smtClean="0"/>
              <a:t>Modrý (preprint, </a:t>
            </a:r>
            <a:r>
              <a:rPr lang="cs-CZ" dirty="0" err="1" smtClean="0"/>
              <a:t>postprint</a:t>
            </a:r>
            <a:r>
              <a:rPr lang="cs-CZ" dirty="0" smtClean="0"/>
              <a:t>)</a:t>
            </a:r>
            <a:endParaRPr lang="cs-CZ" dirty="0"/>
          </a:p>
          <a:p>
            <a:pPr lvl="2"/>
            <a:r>
              <a:rPr lang="cs-CZ" dirty="0" smtClean="0"/>
              <a:t>Žlutý (preprint)</a:t>
            </a:r>
            <a:endParaRPr lang="cs-CZ" dirty="0"/>
          </a:p>
          <a:p>
            <a:pPr lvl="2"/>
            <a:r>
              <a:rPr lang="cs-CZ" dirty="0" smtClean="0"/>
              <a:t>Bílý (</a:t>
            </a:r>
            <a:r>
              <a:rPr lang="cs-CZ" dirty="0" err="1" smtClean="0"/>
              <a:t>autoarchivaci</a:t>
            </a:r>
            <a:r>
              <a:rPr lang="cs-CZ" dirty="0" smtClean="0"/>
              <a:t> neumožňuje)</a:t>
            </a:r>
            <a:endParaRPr lang="cs-CZ" dirty="0"/>
          </a:p>
          <a:p>
            <a:r>
              <a:rPr lang="cs-CZ" dirty="0" smtClean="0"/>
              <a:t>Aktuální informace na web stránkách vydavatele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60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Autoarchivace nejvýznamnějších vydavatelů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966241"/>
              </p:ext>
            </p:extLst>
          </p:nvPr>
        </p:nvGraphicFramePr>
        <p:xfrm>
          <a:off x="179512" y="1484784"/>
          <a:ext cx="8640962" cy="5082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1568311"/>
                <a:gridCol w="659056"/>
                <a:gridCol w="2162650"/>
                <a:gridCol w="2450745"/>
              </a:tblGrid>
              <a:tr h="2299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Zdroj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Vydavatel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Vlastní </a:t>
                      </a:r>
                      <a:r>
                        <a:rPr lang="cs-CZ" sz="1400" b="1" u="none" strike="noStrike" dirty="0" err="1">
                          <a:effectLst/>
                        </a:rPr>
                        <a:t>autoarchivace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Institucionální </a:t>
                      </a:r>
                      <a:r>
                        <a:rPr lang="cs-CZ" sz="1400" b="1" u="none" strike="noStrike" dirty="0" err="1" smtClean="0">
                          <a:effectLst/>
                        </a:rPr>
                        <a:t>repozitář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67510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Science Direct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Elsevier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Preprint; </a:t>
                      </a:r>
                      <a:r>
                        <a:rPr lang="cs-CZ" sz="1400" u="none" strike="noStrike" dirty="0" err="1" smtClean="0">
                          <a:effectLst/>
                        </a:rPr>
                        <a:t>postprint</a:t>
                      </a:r>
                      <a:r>
                        <a:rPr lang="cs-CZ" sz="1400" u="none" strike="noStrike" dirty="0" smtClean="0">
                          <a:effectLst/>
                        </a:rPr>
                        <a:t>, systematické ukládání do </a:t>
                      </a:r>
                      <a:r>
                        <a:rPr lang="cs-CZ" sz="1400" u="none" strike="noStrike" dirty="0" err="1" smtClean="0">
                          <a:effectLst/>
                        </a:rPr>
                        <a:t>repozitáře</a:t>
                      </a:r>
                      <a:r>
                        <a:rPr lang="cs-CZ" sz="1400" u="none" strike="noStrike" dirty="0" smtClean="0">
                          <a:effectLst/>
                        </a:rPr>
                        <a:t> jen  na základě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smlouvy s vydavatelem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287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SpringerLink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Springer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28772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Kluwer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89766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Wiley Online Library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Wiley-Blackwell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žlutý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smtClean="0">
                          <a:effectLst/>
                        </a:rPr>
                        <a:t>s </a:t>
                      </a:r>
                      <a:r>
                        <a:rPr lang="cs-CZ" sz="1400" u="none" strike="noStrike" dirty="0">
                          <a:effectLst/>
                        </a:rPr>
                        <a:t>časovým embargem dle titulu časopisu, popř. se </a:t>
                      </a:r>
                      <a:r>
                        <a:rPr lang="cs-CZ" sz="1400" u="none" strike="noStrike" dirty="0" smtClean="0">
                          <a:effectLst/>
                        </a:rPr>
                        <a:t>souhlasem vydavatele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 smtClean="0">
                          <a:effectLst/>
                        </a:rPr>
                        <a:t>postprint</a:t>
                      </a:r>
                      <a:r>
                        <a:rPr lang="cs-CZ" sz="1400" u="none" strike="noStrike" dirty="0" smtClean="0">
                          <a:effectLst/>
                        </a:rPr>
                        <a:t> s </a:t>
                      </a:r>
                      <a:r>
                        <a:rPr lang="cs-CZ" sz="1400" u="none" strike="noStrike" dirty="0">
                          <a:effectLst/>
                        </a:rPr>
                        <a:t>časovým embargem, popř. se </a:t>
                      </a:r>
                      <a:r>
                        <a:rPr lang="cs-CZ" sz="1400" u="none" strike="noStrike" dirty="0" smtClean="0">
                          <a:effectLst/>
                        </a:rPr>
                        <a:t>souhlasem vydavatele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5255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IEEE/IET </a:t>
                      </a:r>
                      <a:r>
                        <a:rPr lang="cs-CZ" sz="1400" u="none" strike="noStrike" dirty="0" err="1">
                          <a:effectLst/>
                        </a:rPr>
                        <a:t>Electronic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Library</a:t>
                      </a:r>
                      <a:r>
                        <a:rPr lang="cs-CZ" sz="1400" u="none" strike="noStrike" dirty="0">
                          <a:effectLst/>
                        </a:rPr>
                        <a:t> (IEL)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IEEE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4980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IET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5255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ACM Digital </a:t>
                      </a:r>
                      <a:r>
                        <a:rPr lang="cs-CZ" sz="1400" u="none" strike="noStrike" dirty="0" err="1">
                          <a:effectLst/>
                        </a:rPr>
                        <a:t>Library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ACM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preprint; postprint se souhlasem ACM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287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IoP Science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Institute of Physics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preprint, postprint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preprint; postprint po 12 měs.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  <a:tr h="45255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PROLA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APS - American Physical Society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zelený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r>
                        <a:rPr lang="cs-CZ" sz="1400" u="none" strike="noStrike" dirty="0">
                          <a:effectLst/>
                        </a:rPr>
                        <a:t>, </a:t>
                      </a:r>
                      <a:endParaRPr lang="cs-CZ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vyd</a:t>
                      </a:r>
                      <a:r>
                        <a:rPr lang="cs-CZ" sz="1400" u="none" strike="noStrike" dirty="0">
                          <a:effectLst/>
                        </a:rPr>
                        <a:t>. verze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preprint, </a:t>
                      </a:r>
                      <a:r>
                        <a:rPr lang="cs-CZ" sz="1400" u="none" strike="noStrike" dirty="0" err="1">
                          <a:effectLst/>
                        </a:rPr>
                        <a:t>postprint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27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možnosti autoarchivace v technických oborech </a:t>
            </a:r>
            <a:r>
              <a:rPr lang="cs-CZ" dirty="0" smtClean="0"/>
              <a:t>(př. ČVUT</a:t>
            </a:r>
            <a:r>
              <a:rPr lang="cs-CZ" dirty="0" smtClean="0"/>
              <a:t>)</a:t>
            </a:r>
            <a:endParaRPr lang="en-US" dirty="0"/>
          </a:p>
        </p:txBody>
      </p:sp>
      <p:pic>
        <p:nvPicPr>
          <p:cNvPr id="4" name="Zástupný symbol pro obsah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916832"/>
            <a:ext cx="6973965" cy="4273784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3606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434</TotalTime>
  <Words>833</Words>
  <Application>Microsoft Office PowerPoint</Application>
  <PresentationFormat>Předvádění na obrazovce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Přehlednost</vt:lpstr>
      <vt:lpstr>Změny ve vědecké komunikaci - pohled vysokoškolské knihovny  (politika autoarchivace) </vt:lpstr>
      <vt:lpstr>Open Access repozitáře</vt:lpstr>
      <vt:lpstr>Různé typy repozitářů</vt:lpstr>
      <vt:lpstr>Kde hledat repozitáře?</vt:lpstr>
      <vt:lpstr>Berlínská deklarace (2003)</vt:lpstr>
      <vt:lpstr>Obsah repozitáře</vt:lpstr>
      <vt:lpstr>Autoarchivace</vt:lpstr>
      <vt:lpstr>Autoarchivace nejvýznamnějších vydavatelů</vt:lpstr>
      <vt:lpstr>Analýza možnosti autoarchivace v technických oborech (př. ČVUT)</vt:lpstr>
      <vt:lpstr>Ideální workflow z pohledu VŠ knihovny</vt:lpstr>
      <vt:lpstr>Praxe ve světě</vt:lpstr>
      <vt:lpstr>Repozitáře v ČR</vt:lpstr>
      <vt:lpstr>Výstupy ze 7.RP – projekt OpenAIRE</vt:lpstr>
      <vt:lpstr>Požadavky OpenAIRE</vt:lpstr>
      <vt:lpstr>Aktivity VŠ knihovny</vt:lpstr>
      <vt:lpstr>Děkuji moc za pozornost!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aa aa</dc:creator>
  <cp:lastModifiedBy>Lenka</cp:lastModifiedBy>
  <cp:revision>95</cp:revision>
  <dcterms:created xsi:type="dcterms:W3CDTF">2012-10-30T09:35:06Z</dcterms:created>
  <dcterms:modified xsi:type="dcterms:W3CDTF">2012-10-31T08:36:28Z</dcterms:modified>
</cp:coreProperties>
</file>